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59" r:id="rId6"/>
    <p:sldId id="271" r:id="rId7"/>
    <p:sldId id="261" r:id="rId8"/>
    <p:sldId id="269" r:id="rId9"/>
    <p:sldId id="262" r:id="rId10"/>
    <p:sldId id="264" r:id="rId11"/>
    <p:sldId id="274" r:id="rId12"/>
    <p:sldId id="263" r:id="rId13"/>
    <p:sldId id="265" r:id="rId14"/>
    <p:sldId id="279" r:id="rId15"/>
    <p:sldId id="272" r:id="rId16"/>
    <p:sldId id="275" r:id="rId17"/>
    <p:sldId id="267" r:id="rId18"/>
    <p:sldId id="266" r:id="rId19"/>
    <p:sldId id="276" r:id="rId20"/>
    <p:sldId id="270" r:id="rId21"/>
    <p:sldId id="273" r:id="rId22"/>
    <p:sldId id="278" r:id="rId23"/>
    <p:sldId id="277"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832" y="-11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97DDC81-D305-D04F-9705-4CB4FACF0434}" type="datetimeFigureOut">
              <a:rPr lang="en-US" smtClean="0"/>
              <a:t>9/27/13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2661041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7DDC81-D305-D04F-9705-4CB4FACF0434}" type="datetimeFigureOut">
              <a:rPr lang="en-US" smtClean="0"/>
              <a:t>9/27/13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7472266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7DDC81-D305-D04F-9705-4CB4FACF0434}" type="datetimeFigureOut">
              <a:rPr lang="en-US" smtClean="0"/>
              <a:t>9/27/13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979641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97DDC81-D305-D04F-9705-4CB4FACF0434}" type="datetimeFigureOut">
              <a:rPr lang="en-US" smtClean="0"/>
              <a:t>9/27/13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28559623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97DDC81-D305-D04F-9705-4CB4FACF0434}" type="datetimeFigureOut">
              <a:rPr lang="en-US" smtClean="0"/>
              <a:t>9/27/13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408352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97DDC81-D305-D04F-9705-4CB4FACF0434}" type="datetimeFigureOut">
              <a:rPr lang="en-US" smtClean="0"/>
              <a:t>9/27/13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04250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97DDC81-D305-D04F-9705-4CB4FACF0434}" type="datetimeFigureOut">
              <a:rPr lang="en-US" smtClean="0"/>
              <a:t>9/27/13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4759230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97DDC81-D305-D04F-9705-4CB4FACF0434}" type="datetimeFigureOut">
              <a:rPr lang="en-US" smtClean="0"/>
              <a:t>9/27/13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345313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7DDC81-D305-D04F-9705-4CB4FACF0434}" type="datetimeFigureOut">
              <a:rPr lang="en-US" smtClean="0"/>
              <a:t>9/27/13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36096882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7DDC81-D305-D04F-9705-4CB4FACF0434}" type="datetimeFigureOut">
              <a:rPr lang="en-US" smtClean="0"/>
              <a:t>9/27/13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84580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97DDC81-D305-D04F-9705-4CB4FACF0434}" type="datetimeFigureOut">
              <a:rPr lang="en-US" smtClean="0"/>
              <a:t>9/27/13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CA1A9D-A830-1A41-ACFA-8BD70C2E9578}" type="slidenum">
              <a:rPr lang="en-US" smtClean="0"/>
              <a:t>‹#›</a:t>
            </a:fld>
            <a:endParaRPr lang="en-US"/>
          </a:p>
        </p:txBody>
      </p:sp>
    </p:spTree>
    <p:extLst>
      <p:ext uri="{BB962C8B-B14F-4D97-AF65-F5344CB8AC3E}">
        <p14:creationId xmlns:p14="http://schemas.microsoft.com/office/powerpoint/2010/main" val="19823303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7DDC81-D305-D04F-9705-4CB4FACF0434}" type="datetimeFigureOut">
              <a:rPr lang="en-US" smtClean="0"/>
              <a:t>9/27/13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CA1A9D-A830-1A41-ACFA-8BD70C2E9578}" type="slidenum">
              <a:rPr lang="en-US" smtClean="0"/>
              <a:t>‹#›</a:t>
            </a:fld>
            <a:endParaRPr lang="en-US"/>
          </a:p>
        </p:txBody>
      </p:sp>
      <p:pic>
        <p:nvPicPr>
          <p:cNvPr id="7" name="Picture 6" descr="373177_70774807764_1693225605_n.jp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7647072" y="5591977"/>
            <a:ext cx="1084578" cy="1084578"/>
          </a:xfrm>
          <a:prstGeom prst="rect">
            <a:avLst/>
          </a:prstGeom>
        </p:spPr>
      </p:pic>
    </p:spTree>
    <p:extLst>
      <p:ext uri="{BB962C8B-B14F-4D97-AF65-F5344CB8AC3E}">
        <p14:creationId xmlns:p14="http://schemas.microsoft.com/office/powerpoint/2010/main" val="24095657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smtClean="0"/>
              <a:t>Best Practices for Membership</a:t>
            </a:r>
            <a:br>
              <a:rPr lang="en-US" sz="4800" dirty="0" smtClean="0"/>
            </a:br>
            <a:r>
              <a:rPr lang="en-US" sz="2400" dirty="0" smtClean="0"/>
              <a:t>September 28, 2013</a:t>
            </a:r>
            <a:endParaRPr lang="en-US" sz="2000" dirty="0"/>
          </a:p>
        </p:txBody>
      </p:sp>
      <p:pic>
        <p:nvPicPr>
          <p:cNvPr id="4" name="Picture 3" descr="copy-2013Header.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264436"/>
            <a:ext cx="9144000" cy="2633472"/>
          </a:xfrm>
          <a:prstGeom prst="rect">
            <a:avLst/>
          </a:prstGeom>
        </p:spPr>
      </p:pic>
    </p:spTree>
    <p:extLst>
      <p:ext uri="{BB962C8B-B14F-4D97-AF65-F5344CB8AC3E}">
        <p14:creationId xmlns:p14="http://schemas.microsoft.com/office/powerpoint/2010/main" val="2439259449"/>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attract members?</a:t>
            </a:r>
            <a:endParaRPr lang="en-US" dirty="0"/>
          </a:p>
        </p:txBody>
      </p:sp>
      <p:sp>
        <p:nvSpPr>
          <p:cNvPr id="3" name="Content Placeholder 2"/>
          <p:cNvSpPr>
            <a:spLocks noGrp="1"/>
          </p:cNvSpPr>
          <p:nvPr>
            <p:ph idx="1"/>
          </p:nvPr>
        </p:nvSpPr>
        <p:spPr>
          <a:xfrm>
            <a:off x="457200" y="1600200"/>
            <a:ext cx="3856844" cy="5475124"/>
          </a:xfrm>
        </p:spPr>
        <p:txBody>
          <a:bodyPr>
            <a:normAutofit fontScale="77500" lnSpcReduction="20000"/>
          </a:bodyPr>
          <a:lstStyle/>
          <a:p>
            <a:r>
              <a:rPr lang="en-US" dirty="0" smtClean="0"/>
              <a:t>Turn your value proposition into something tangible that you can articulate to potential members</a:t>
            </a:r>
          </a:p>
          <a:p>
            <a:r>
              <a:rPr lang="en-US" dirty="0" smtClean="0"/>
              <a:t>Think out of the box when it comes to your target audiences and the types of people that might be interested in joining your club</a:t>
            </a:r>
          </a:p>
          <a:p>
            <a:pPr lvl="1"/>
            <a:r>
              <a:rPr lang="en-US" dirty="0" smtClean="0"/>
              <a:t>Media, technology partners, local businesses, tapping into student populations in your market</a:t>
            </a:r>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t>Attract</a:t>
            </a:r>
            <a:endParaRPr lang="en-US" sz="2800" dirty="0"/>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solidFill>
                  <a:srgbClr val="7F7F7F"/>
                </a:solidFill>
              </a:rPr>
              <a:t>Retain</a:t>
            </a:r>
            <a:endParaRPr lang="en-US" sz="2800" dirty="0">
              <a:solidFill>
                <a:srgbClr val="7F7F7F"/>
              </a:solidFill>
            </a:endParaRPr>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19786162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attract members?</a:t>
            </a:r>
            <a:endParaRPr lang="en-US" dirty="0"/>
          </a:p>
        </p:txBody>
      </p:sp>
      <p:sp>
        <p:nvSpPr>
          <p:cNvPr id="3" name="Content Placeholder 2"/>
          <p:cNvSpPr>
            <a:spLocks noGrp="1"/>
          </p:cNvSpPr>
          <p:nvPr>
            <p:ph idx="1"/>
          </p:nvPr>
        </p:nvSpPr>
        <p:spPr>
          <a:xfrm>
            <a:off x="457200" y="1600200"/>
            <a:ext cx="3856844" cy="5097169"/>
          </a:xfrm>
        </p:spPr>
        <p:txBody>
          <a:bodyPr>
            <a:normAutofit fontScale="77500" lnSpcReduction="20000"/>
          </a:bodyPr>
          <a:lstStyle/>
          <a:p>
            <a:r>
              <a:rPr lang="en-US" dirty="0" smtClean="0"/>
              <a:t>Come up with fun ways to communicate and reach out to potential members; consider incentives for joining</a:t>
            </a:r>
          </a:p>
          <a:p>
            <a:pPr lvl="1"/>
            <a:r>
              <a:rPr lang="en-US" dirty="0"/>
              <a:t>M</a:t>
            </a:r>
            <a:r>
              <a:rPr lang="en-US" dirty="0" smtClean="0"/>
              <a:t>embership tiers, corporate member packages, National American Advertising Award offers</a:t>
            </a:r>
          </a:p>
          <a:p>
            <a:r>
              <a:rPr lang="en-US" dirty="0" smtClean="0"/>
              <a:t>Apply the personal touch – personal outreach via calls, information drops, and other higher touch approaches work!</a:t>
            </a:r>
            <a:endParaRPr lang="en-US" dirty="0"/>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t>Attract</a:t>
            </a:r>
            <a:endParaRPr lang="en-US" sz="2800" dirty="0"/>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solidFill>
                  <a:srgbClr val="7F7F7F"/>
                </a:solidFill>
              </a:rPr>
              <a:t>Retain</a:t>
            </a:r>
            <a:endParaRPr lang="en-US" sz="2800" dirty="0">
              <a:solidFill>
                <a:srgbClr val="7F7F7F"/>
              </a:solidFill>
            </a:endParaRPr>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402323557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story</a:t>
            </a:r>
            <a:endParaRPr lang="en-US" dirty="0"/>
          </a:p>
        </p:txBody>
      </p:sp>
      <p:sp>
        <p:nvSpPr>
          <p:cNvPr id="3" name="Content Placeholder 2"/>
          <p:cNvSpPr>
            <a:spLocks noGrp="1"/>
          </p:cNvSpPr>
          <p:nvPr>
            <p:ph idx="1"/>
          </p:nvPr>
        </p:nvSpPr>
        <p:spPr/>
        <p:txBody>
          <a:bodyPr/>
          <a:lstStyle/>
          <a:p>
            <a:pPr marL="0" indent="0">
              <a:buNone/>
            </a:pPr>
            <a:r>
              <a:rPr lang="en-US" dirty="0" smtClean="0"/>
              <a:t>Jon from D15 ….</a:t>
            </a:r>
          </a:p>
          <a:p>
            <a:r>
              <a:rPr lang="en-US" sz="2800" dirty="0" smtClean="0"/>
              <a:t>“We were struggling with membership and had made a commitment at the last WRC in Denver to work at finding new members. We realized that we all had friends in the business and that they might be interested in joining if we talked to them. … we just asked and ended up doubling our membership in one year.”</a:t>
            </a:r>
          </a:p>
          <a:p>
            <a:r>
              <a:rPr lang="en-US" sz="2800" b="1" i="1" dirty="0" smtClean="0"/>
              <a:t>Just ask!</a:t>
            </a:r>
            <a:endParaRPr lang="en-US" sz="2800" b="1" i="1" dirty="0"/>
          </a:p>
        </p:txBody>
      </p:sp>
    </p:spTree>
    <p:extLst>
      <p:ext uri="{BB962C8B-B14F-4D97-AF65-F5344CB8AC3E}">
        <p14:creationId xmlns:p14="http://schemas.microsoft.com/office/powerpoint/2010/main" val="148032375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retain members?</a:t>
            </a:r>
            <a:endParaRPr lang="en-US" dirty="0"/>
          </a:p>
        </p:txBody>
      </p:sp>
      <p:sp>
        <p:nvSpPr>
          <p:cNvPr id="3" name="Content Placeholder 2"/>
          <p:cNvSpPr>
            <a:spLocks noGrp="1"/>
          </p:cNvSpPr>
          <p:nvPr>
            <p:ph idx="1"/>
          </p:nvPr>
        </p:nvSpPr>
        <p:spPr>
          <a:xfrm>
            <a:off x="457200" y="1502520"/>
            <a:ext cx="3824789" cy="5107209"/>
          </a:xfrm>
        </p:spPr>
        <p:txBody>
          <a:bodyPr>
            <a:normAutofit fontScale="77500" lnSpcReduction="20000"/>
          </a:bodyPr>
          <a:lstStyle/>
          <a:p>
            <a:r>
              <a:rPr lang="en-US" dirty="0" smtClean="0"/>
              <a:t>Start the relationship off right – welcome call from the Board, introductory package providing Club information as well as AAF overview (or “New Member” section of website with information and FAQs)</a:t>
            </a:r>
          </a:p>
          <a:p>
            <a:r>
              <a:rPr lang="en-US" dirty="0" smtClean="0"/>
              <a:t>New members should be treated like VIPs when they attend their first event … consider a “buddy system” whereby new members are paired up with Board members</a:t>
            </a:r>
          </a:p>
          <a:p>
            <a:endParaRPr lang="en-US" dirty="0" smtClean="0"/>
          </a:p>
          <a:p>
            <a:endParaRPr lang="en-US" dirty="0"/>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t>Retain</a:t>
            </a:r>
            <a:endParaRPr lang="en-US" sz="2800" dirty="0"/>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189341957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retain members?</a:t>
            </a:r>
            <a:endParaRPr lang="en-US" dirty="0"/>
          </a:p>
        </p:txBody>
      </p:sp>
      <p:sp>
        <p:nvSpPr>
          <p:cNvPr id="3" name="Content Placeholder 2"/>
          <p:cNvSpPr>
            <a:spLocks noGrp="1"/>
          </p:cNvSpPr>
          <p:nvPr>
            <p:ph idx="1"/>
          </p:nvPr>
        </p:nvSpPr>
        <p:spPr>
          <a:xfrm>
            <a:off x="457200" y="1502520"/>
            <a:ext cx="3824789" cy="5107209"/>
          </a:xfrm>
        </p:spPr>
        <p:txBody>
          <a:bodyPr>
            <a:normAutofit fontScale="85000" lnSpcReduction="10000"/>
          </a:bodyPr>
          <a:lstStyle/>
          <a:p>
            <a:r>
              <a:rPr lang="en-US" dirty="0" smtClean="0"/>
              <a:t>The value proposition has to remain alive and well, and reconsidered each year. Solid strategic planning for your Club should include assessment and enhancement of your value proposition.</a:t>
            </a:r>
          </a:p>
          <a:p>
            <a:pPr lvl="1"/>
            <a:r>
              <a:rPr lang="en-US" dirty="0" smtClean="0"/>
              <a:t>What worked?</a:t>
            </a:r>
          </a:p>
          <a:p>
            <a:pPr lvl="1"/>
            <a:r>
              <a:rPr lang="en-US" dirty="0" smtClean="0"/>
              <a:t>What didn’t?</a:t>
            </a:r>
          </a:p>
          <a:p>
            <a:pPr lvl="1"/>
            <a:r>
              <a:rPr lang="en-US" dirty="0" smtClean="0"/>
              <a:t>Stop, Start, Continue</a:t>
            </a:r>
          </a:p>
          <a:p>
            <a:endParaRPr lang="en-US" dirty="0" smtClean="0"/>
          </a:p>
          <a:p>
            <a:endParaRPr lang="en-US" dirty="0"/>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t>Retain</a:t>
            </a:r>
            <a:endParaRPr lang="en-US" sz="2800" dirty="0"/>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16936304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retain members?</a:t>
            </a:r>
            <a:endParaRPr lang="en-US" dirty="0"/>
          </a:p>
        </p:txBody>
      </p:sp>
      <p:sp>
        <p:nvSpPr>
          <p:cNvPr id="3" name="Content Placeholder 2"/>
          <p:cNvSpPr>
            <a:spLocks noGrp="1"/>
          </p:cNvSpPr>
          <p:nvPr>
            <p:ph idx="1"/>
          </p:nvPr>
        </p:nvSpPr>
        <p:spPr>
          <a:xfrm>
            <a:off x="457200" y="1502520"/>
            <a:ext cx="3824789" cy="5107209"/>
          </a:xfrm>
        </p:spPr>
        <p:txBody>
          <a:bodyPr>
            <a:normAutofit fontScale="85000" lnSpcReduction="20000"/>
          </a:bodyPr>
          <a:lstStyle/>
          <a:p>
            <a:r>
              <a:rPr lang="en-US" dirty="0" smtClean="0"/>
              <a:t>Keep content and programming relevant and fresh … member needs change, you need to change with them. </a:t>
            </a:r>
          </a:p>
          <a:p>
            <a:r>
              <a:rPr lang="en-US" dirty="0" smtClean="0"/>
              <a:t>Keep in touch and ask for member feedback and input regularly. Consider AAF National tools and resources to help support programming and added value offerings.</a:t>
            </a:r>
          </a:p>
          <a:p>
            <a:endParaRPr lang="en-US" dirty="0" smtClean="0"/>
          </a:p>
          <a:p>
            <a:endParaRPr lang="en-US" dirty="0"/>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t>Retain</a:t>
            </a:r>
            <a:endParaRPr lang="en-US" sz="2800" dirty="0"/>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361078265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retain members?</a:t>
            </a:r>
            <a:endParaRPr lang="en-US" dirty="0"/>
          </a:p>
        </p:txBody>
      </p:sp>
      <p:sp>
        <p:nvSpPr>
          <p:cNvPr id="3" name="Content Placeholder 2"/>
          <p:cNvSpPr>
            <a:spLocks noGrp="1"/>
          </p:cNvSpPr>
          <p:nvPr>
            <p:ph idx="1"/>
          </p:nvPr>
        </p:nvSpPr>
        <p:spPr>
          <a:xfrm>
            <a:off x="457200" y="1502520"/>
            <a:ext cx="3824789" cy="5107209"/>
          </a:xfrm>
        </p:spPr>
        <p:txBody>
          <a:bodyPr>
            <a:normAutofit fontScale="92500" lnSpcReduction="20000"/>
          </a:bodyPr>
          <a:lstStyle/>
          <a:p>
            <a:r>
              <a:rPr lang="en-US" dirty="0" smtClean="0"/>
              <a:t>Remember the high touch approach works – have a renewal strategy and communication plan in place.</a:t>
            </a:r>
          </a:p>
          <a:p>
            <a:pPr lvl="1"/>
            <a:r>
              <a:rPr lang="en-US" dirty="0" smtClean="0"/>
              <a:t>Notifications when renewals are coming up</a:t>
            </a:r>
          </a:p>
          <a:p>
            <a:pPr lvl="1"/>
            <a:r>
              <a:rPr lang="en-US" dirty="0" smtClean="0"/>
              <a:t>Personal outreach to ensure members renew and remain engaged</a:t>
            </a:r>
          </a:p>
          <a:p>
            <a:endParaRPr lang="en-US" dirty="0" smtClean="0"/>
          </a:p>
          <a:p>
            <a:endParaRPr lang="en-US" dirty="0"/>
          </a:p>
        </p:txBody>
      </p:sp>
      <p:sp>
        <p:nvSpPr>
          <p:cNvPr id="4" name="Donut 3"/>
          <p:cNvSpPr/>
          <p:nvPr/>
        </p:nvSpPr>
        <p:spPr>
          <a:xfrm>
            <a:off x="4668198" y="1671284"/>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75419"/>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20715"/>
            <a:ext cx="1269876" cy="523220"/>
          </a:xfrm>
          <a:prstGeom prst="rect">
            <a:avLst/>
          </a:prstGeom>
          <a:noFill/>
        </p:spPr>
        <p:txBody>
          <a:bodyPr wrap="square" rtlCol="0">
            <a:spAutoFit/>
          </a:bodyPr>
          <a:lstStyle/>
          <a:p>
            <a:pPr algn="ctr"/>
            <a:r>
              <a:rPr lang="en-US" sz="2800" dirty="0" smtClean="0"/>
              <a:t>Retain</a:t>
            </a:r>
            <a:endParaRPr lang="en-US" sz="2800" dirty="0"/>
          </a:p>
        </p:txBody>
      </p:sp>
      <p:sp>
        <p:nvSpPr>
          <p:cNvPr id="7" name="TextBox 6"/>
          <p:cNvSpPr txBox="1"/>
          <p:nvPr/>
        </p:nvSpPr>
        <p:spPr>
          <a:xfrm>
            <a:off x="4892095" y="4220715"/>
            <a:ext cx="1269876" cy="523220"/>
          </a:xfrm>
          <a:prstGeom prst="rect">
            <a:avLst/>
          </a:prstGeom>
          <a:noFill/>
        </p:spPr>
        <p:txBody>
          <a:bodyPr wrap="square" rtlCol="0">
            <a:spAutoFit/>
          </a:bodyPr>
          <a:lstStyle/>
          <a:p>
            <a:pPr algn="ctr"/>
            <a:r>
              <a:rPr lang="en-US" sz="2800" dirty="0" smtClean="0">
                <a:solidFill>
                  <a:schemeClr val="bg1">
                    <a:lumMod val="50000"/>
                  </a:schemeClr>
                </a:solidFill>
              </a:rPr>
              <a:t>Grow</a:t>
            </a:r>
            <a:endParaRPr lang="en-US" sz="2800" dirty="0">
              <a:solidFill>
                <a:schemeClr val="bg1">
                  <a:lumMod val="50000"/>
                </a:schemeClr>
              </a:solidFill>
            </a:endParaRPr>
          </a:p>
        </p:txBody>
      </p:sp>
    </p:spTree>
    <p:extLst>
      <p:ext uri="{BB962C8B-B14F-4D97-AF65-F5344CB8AC3E}">
        <p14:creationId xmlns:p14="http://schemas.microsoft.com/office/powerpoint/2010/main" val="320303766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story</a:t>
            </a:r>
            <a:endParaRPr lang="en-US" dirty="0"/>
          </a:p>
        </p:txBody>
      </p:sp>
      <p:sp>
        <p:nvSpPr>
          <p:cNvPr id="5" name="Content Placeholder 4"/>
          <p:cNvSpPr>
            <a:spLocks noGrp="1"/>
          </p:cNvSpPr>
          <p:nvPr>
            <p:ph idx="1"/>
          </p:nvPr>
        </p:nvSpPr>
        <p:spPr/>
        <p:txBody>
          <a:bodyPr>
            <a:normAutofit/>
          </a:bodyPr>
          <a:lstStyle/>
          <a:p>
            <a:pPr marL="0" indent="0">
              <a:buNone/>
            </a:pPr>
            <a:r>
              <a:rPr lang="en-US" sz="2800" dirty="0" smtClean="0"/>
              <a:t>D 14/San Francisco Club …</a:t>
            </a:r>
          </a:p>
          <a:p>
            <a:r>
              <a:rPr lang="en-US" sz="2800" dirty="0" smtClean="0"/>
              <a:t>Annual membership renewals were coming up – one particularly long standing Board member took it upon himself to personally call each corporate member and many individual members to thank them for their participation and ask for their renewal … they couldn’t say no!</a:t>
            </a:r>
          </a:p>
          <a:p>
            <a:r>
              <a:rPr lang="en-US" sz="2800" b="1" i="1" dirty="0" smtClean="0"/>
              <a:t>Personal touch works</a:t>
            </a:r>
            <a:endParaRPr lang="en-US" sz="2800" b="1" i="1" dirty="0"/>
          </a:p>
        </p:txBody>
      </p:sp>
    </p:spTree>
    <p:extLst>
      <p:ext uri="{BB962C8B-B14F-4D97-AF65-F5344CB8AC3E}">
        <p14:creationId xmlns:p14="http://schemas.microsoft.com/office/powerpoint/2010/main" val="3527094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grow members?</a:t>
            </a:r>
            <a:endParaRPr lang="en-US" dirty="0"/>
          </a:p>
        </p:txBody>
      </p:sp>
      <p:sp>
        <p:nvSpPr>
          <p:cNvPr id="3" name="Content Placeholder 2"/>
          <p:cNvSpPr>
            <a:spLocks noGrp="1"/>
          </p:cNvSpPr>
          <p:nvPr>
            <p:ph idx="1"/>
          </p:nvPr>
        </p:nvSpPr>
        <p:spPr>
          <a:xfrm>
            <a:off x="457200" y="1600200"/>
            <a:ext cx="3808508" cy="5257800"/>
          </a:xfrm>
        </p:spPr>
        <p:txBody>
          <a:bodyPr>
            <a:normAutofit fontScale="77500" lnSpcReduction="20000"/>
          </a:bodyPr>
          <a:lstStyle/>
          <a:p>
            <a:r>
              <a:rPr lang="en-US" dirty="0" smtClean="0"/>
              <a:t>“Growing” members and the relationship they have with your Club is as important as getting them in the first place.</a:t>
            </a:r>
          </a:p>
          <a:p>
            <a:r>
              <a:rPr lang="en-US" dirty="0"/>
              <a:t>G</a:t>
            </a:r>
            <a:r>
              <a:rPr lang="en-US" dirty="0" smtClean="0"/>
              <a:t>et members involved, get their companies/businesses involved – make them your advocates, your volunteers, and eventually your Club leadership. New board members drive new membership.</a:t>
            </a:r>
          </a:p>
        </p:txBody>
      </p:sp>
      <p:sp>
        <p:nvSpPr>
          <p:cNvPr id="4" name="Donut 3"/>
          <p:cNvSpPr/>
          <p:nvPr/>
        </p:nvSpPr>
        <p:spPr>
          <a:xfrm>
            <a:off x="4668198" y="1652610"/>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56745"/>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02041"/>
            <a:ext cx="1269876" cy="523220"/>
          </a:xfrm>
          <a:prstGeom prst="rect">
            <a:avLst/>
          </a:prstGeom>
          <a:noFill/>
        </p:spPr>
        <p:txBody>
          <a:bodyPr wrap="square" rtlCol="0">
            <a:spAutoFit/>
          </a:bodyPr>
          <a:lstStyle/>
          <a:p>
            <a:pPr algn="ctr"/>
            <a:r>
              <a:rPr lang="en-US" sz="2800" dirty="0" smtClean="0">
                <a:solidFill>
                  <a:schemeClr val="bg1">
                    <a:lumMod val="50000"/>
                  </a:schemeClr>
                </a:solidFill>
              </a:rPr>
              <a:t>Retain</a:t>
            </a:r>
            <a:endParaRPr lang="en-US" sz="2800" dirty="0">
              <a:solidFill>
                <a:schemeClr val="bg1">
                  <a:lumMod val="50000"/>
                </a:schemeClr>
              </a:solidFill>
            </a:endParaRPr>
          </a:p>
        </p:txBody>
      </p:sp>
      <p:sp>
        <p:nvSpPr>
          <p:cNvPr id="7" name="TextBox 6"/>
          <p:cNvSpPr txBox="1"/>
          <p:nvPr/>
        </p:nvSpPr>
        <p:spPr>
          <a:xfrm>
            <a:off x="4892095" y="4202041"/>
            <a:ext cx="1269876" cy="523220"/>
          </a:xfrm>
          <a:prstGeom prst="rect">
            <a:avLst/>
          </a:prstGeom>
          <a:noFill/>
        </p:spPr>
        <p:txBody>
          <a:bodyPr wrap="square" rtlCol="0">
            <a:spAutoFit/>
          </a:bodyPr>
          <a:lstStyle/>
          <a:p>
            <a:pPr algn="ctr"/>
            <a:r>
              <a:rPr lang="en-US" sz="2800" dirty="0" smtClean="0"/>
              <a:t>Grow</a:t>
            </a:r>
            <a:endParaRPr lang="en-US" sz="2800" dirty="0"/>
          </a:p>
        </p:txBody>
      </p:sp>
    </p:spTree>
    <p:extLst>
      <p:ext uri="{BB962C8B-B14F-4D97-AF65-F5344CB8AC3E}">
        <p14:creationId xmlns:p14="http://schemas.microsoft.com/office/powerpoint/2010/main" val="101343413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grow members?</a:t>
            </a:r>
            <a:endParaRPr lang="en-US" dirty="0"/>
          </a:p>
        </p:txBody>
      </p:sp>
      <p:sp>
        <p:nvSpPr>
          <p:cNvPr id="3" name="Content Placeholder 2"/>
          <p:cNvSpPr>
            <a:spLocks noGrp="1"/>
          </p:cNvSpPr>
          <p:nvPr>
            <p:ph idx="1"/>
          </p:nvPr>
        </p:nvSpPr>
        <p:spPr>
          <a:xfrm>
            <a:off x="457200" y="1600200"/>
            <a:ext cx="3808508" cy="5257800"/>
          </a:xfrm>
        </p:spPr>
        <p:txBody>
          <a:bodyPr>
            <a:normAutofit/>
          </a:bodyPr>
          <a:lstStyle/>
          <a:p>
            <a:r>
              <a:rPr lang="en-US" dirty="0" smtClean="0"/>
              <a:t>Identify a member growth initiative as part of your Club’s strategic plan (e.g. succession planning)</a:t>
            </a:r>
            <a:endParaRPr lang="en-US" dirty="0"/>
          </a:p>
        </p:txBody>
      </p:sp>
      <p:sp>
        <p:nvSpPr>
          <p:cNvPr id="4" name="Donut 3"/>
          <p:cNvSpPr/>
          <p:nvPr/>
        </p:nvSpPr>
        <p:spPr>
          <a:xfrm>
            <a:off x="4668198" y="1652610"/>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6045373" y="1956745"/>
            <a:ext cx="1269876" cy="523220"/>
          </a:xfrm>
          <a:prstGeom prst="rect">
            <a:avLst/>
          </a:prstGeom>
          <a:noFill/>
        </p:spPr>
        <p:txBody>
          <a:bodyPr wrap="square" rtlCol="0">
            <a:spAutoFit/>
          </a:bodyPr>
          <a:lstStyle/>
          <a:p>
            <a:pPr algn="ctr"/>
            <a:r>
              <a:rPr lang="en-US" sz="2800" dirty="0" smtClean="0">
                <a:solidFill>
                  <a:srgbClr val="7F7F7F"/>
                </a:solidFill>
              </a:rPr>
              <a:t>Attract</a:t>
            </a:r>
            <a:endParaRPr lang="en-US" sz="2800" dirty="0">
              <a:solidFill>
                <a:srgbClr val="7F7F7F"/>
              </a:solidFill>
            </a:endParaRPr>
          </a:p>
        </p:txBody>
      </p:sp>
      <p:sp>
        <p:nvSpPr>
          <p:cNvPr id="6" name="TextBox 5"/>
          <p:cNvSpPr txBox="1"/>
          <p:nvPr/>
        </p:nvSpPr>
        <p:spPr>
          <a:xfrm>
            <a:off x="7270933" y="4202041"/>
            <a:ext cx="1269876" cy="523220"/>
          </a:xfrm>
          <a:prstGeom prst="rect">
            <a:avLst/>
          </a:prstGeom>
          <a:noFill/>
        </p:spPr>
        <p:txBody>
          <a:bodyPr wrap="square" rtlCol="0">
            <a:spAutoFit/>
          </a:bodyPr>
          <a:lstStyle/>
          <a:p>
            <a:pPr algn="ctr"/>
            <a:r>
              <a:rPr lang="en-US" sz="2800" dirty="0" smtClean="0">
                <a:solidFill>
                  <a:schemeClr val="bg1">
                    <a:lumMod val="50000"/>
                  </a:schemeClr>
                </a:solidFill>
              </a:rPr>
              <a:t>Retain</a:t>
            </a:r>
            <a:endParaRPr lang="en-US" sz="2800" dirty="0">
              <a:solidFill>
                <a:schemeClr val="bg1">
                  <a:lumMod val="50000"/>
                </a:schemeClr>
              </a:solidFill>
            </a:endParaRPr>
          </a:p>
        </p:txBody>
      </p:sp>
      <p:sp>
        <p:nvSpPr>
          <p:cNvPr id="7" name="TextBox 6"/>
          <p:cNvSpPr txBox="1"/>
          <p:nvPr/>
        </p:nvSpPr>
        <p:spPr>
          <a:xfrm>
            <a:off x="4892095" y="4202041"/>
            <a:ext cx="1269876" cy="523220"/>
          </a:xfrm>
          <a:prstGeom prst="rect">
            <a:avLst/>
          </a:prstGeom>
          <a:noFill/>
        </p:spPr>
        <p:txBody>
          <a:bodyPr wrap="square" rtlCol="0">
            <a:spAutoFit/>
          </a:bodyPr>
          <a:lstStyle/>
          <a:p>
            <a:pPr algn="ctr"/>
            <a:r>
              <a:rPr lang="en-US" sz="2800" dirty="0" smtClean="0"/>
              <a:t>Grow</a:t>
            </a:r>
            <a:endParaRPr lang="en-US" sz="2800" dirty="0"/>
          </a:p>
        </p:txBody>
      </p:sp>
    </p:spTree>
    <p:extLst>
      <p:ext uri="{BB962C8B-B14F-4D97-AF65-F5344CB8AC3E}">
        <p14:creationId xmlns:p14="http://schemas.microsoft.com/office/powerpoint/2010/main" val="389367430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722313" y="2459513"/>
            <a:ext cx="7772400" cy="1500187"/>
          </a:xfrm>
        </p:spPr>
        <p:txBody>
          <a:bodyPr>
            <a:noAutofit/>
          </a:bodyPr>
          <a:lstStyle/>
          <a:p>
            <a:r>
              <a:rPr lang="en-US" sz="5400" dirty="0" smtClean="0"/>
              <a:t>Members are the </a:t>
            </a:r>
          </a:p>
          <a:p>
            <a:r>
              <a:rPr lang="en-US" sz="5400" dirty="0" smtClean="0"/>
              <a:t>life blood of our Clubs.</a:t>
            </a:r>
            <a:endParaRPr lang="en-US" sz="5400" dirty="0"/>
          </a:p>
        </p:txBody>
      </p:sp>
    </p:spTree>
    <p:extLst>
      <p:ext uri="{BB962C8B-B14F-4D97-AF65-F5344CB8AC3E}">
        <p14:creationId xmlns:p14="http://schemas.microsoft.com/office/powerpoint/2010/main" val="2070457694"/>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member-centric</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Membership top 10:</a:t>
            </a:r>
          </a:p>
          <a:p>
            <a:r>
              <a:rPr lang="en-US" dirty="0" smtClean="0"/>
              <a:t>Make membership part of your strategic planning</a:t>
            </a:r>
          </a:p>
          <a:p>
            <a:r>
              <a:rPr lang="en-US" dirty="0" smtClean="0"/>
              <a:t>Develop quantifiable membership goals</a:t>
            </a:r>
          </a:p>
          <a:p>
            <a:r>
              <a:rPr lang="en-US" dirty="0" smtClean="0"/>
              <a:t>Consider the variety of targets in your market, determine who to go after</a:t>
            </a:r>
          </a:p>
          <a:p>
            <a:r>
              <a:rPr lang="en-US" dirty="0" smtClean="0"/>
              <a:t>Develop and articulate your Club’s value proposition</a:t>
            </a:r>
          </a:p>
          <a:p>
            <a:r>
              <a:rPr lang="en-US" dirty="0" smtClean="0"/>
              <a:t>Try new and different ways of reaching out to potential new members – high touch works</a:t>
            </a:r>
          </a:p>
          <a:p>
            <a:endParaRPr lang="en-US" dirty="0"/>
          </a:p>
        </p:txBody>
      </p:sp>
    </p:spTree>
    <p:extLst>
      <p:ext uri="{BB962C8B-B14F-4D97-AF65-F5344CB8AC3E}">
        <p14:creationId xmlns:p14="http://schemas.microsoft.com/office/powerpoint/2010/main" val="53979822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 member-centric</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Membership top 10:</a:t>
            </a:r>
          </a:p>
          <a:p>
            <a:r>
              <a:rPr lang="en-US" dirty="0" smtClean="0"/>
              <a:t>Communicate regularly, gather member feedback – keep them engaged from day one</a:t>
            </a:r>
            <a:endParaRPr lang="en-US" dirty="0" smtClean="0"/>
          </a:p>
          <a:p>
            <a:r>
              <a:rPr lang="en-US" dirty="0" smtClean="0"/>
              <a:t>Keep programming fresh and relevant </a:t>
            </a:r>
          </a:p>
          <a:p>
            <a:r>
              <a:rPr lang="en-US" dirty="0" smtClean="0"/>
              <a:t>Leverage national tools and resources </a:t>
            </a:r>
          </a:p>
          <a:p>
            <a:r>
              <a:rPr lang="en-US" dirty="0" smtClean="0"/>
              <a:t>Have an annual membership renewal strategy in place</a:t>
            </a:r>
          </a:p>
          <a:p>
            <a:r>
              <a:rPr lang="en-US" dirty="0" smtClean="0"/>
              <a:t>Get members involved and tag new leaders to keep the cycle going</a:t>
            </a:r>
          </a:p>
          <a:p>
            <a:endParaRPr lang="en-US" dirty="0"/>
          </a:p>
        </p:txBody>
      </p:sp>
    </p:spTree>
    <p:extLst>
      <p:ext uri="{BB962C8B-B14F-4D97-AF65-F5344CB8AC3E}">
        <p14:creationId xmlns:p14="http://schemas.microsoft.com/office/powerpoint/2010/main" val="400718692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Be member-centric</a:t>
            </a:r>
            <a:endParaRPr lang="en-US" dirty="0"/>
          </a:p>
        </p:txBody>
      </p:sp>
      <p:sp>
        <p:nvSpPr>
          <p:cNvPr id="3" name="Content Placeholder 2"/>
          <p:cNvSpPr>
            <a:spLocks noGrp="1"/>
          </p:cNvSpPr>
          <p:nvPr>
            <p:ph idx="1"/>
          </p:nvPr>
        </p:nvSpPr>
        <p:spPr>
          <a:xfrm>
            <a:off x="4823376" y="1569964"/>
            <a:ext cx="3863424" cy="4525963"/>
          </a:xfrm>
        </p:spPr>
        <p:txBody>
          <a:bodyPr/>
          <a:lstStyle/>
          <a:p>
            <a:r>
              <a:rPr lang="en-US" dirty="0" smtClean="0"/>
              <a:t>Remember, everything you do feeds membership:</a:t>
            </a:r>
          </a:p>
          <a:p>
            <a:pPr lvl="1"/>
            <a:r>
              <a:rPr lang="en-US" dirty="0" smtClean="0"/>
              <a:t>Programs</a:t>
            </a:r>
          </a:p>
          <a:p>
            <a:pPr lvl="1"/>
            <a:r>
              <a:rPr lang="en-US" dirty="0" smtClean="0"/>
              <a:t>Events</a:t>
            </a:r>
          </a:p>
          <a:p>
            <a:pPr lvl="1"/>
            <a:r>
              <a:rPr lang="en-US" dirty="0" smtClean="0"/>
              <a:t>Communications</a:t>
            </a:r>
          </a:p>
          <a:p>
            <a:pPr lvl="1"/>
            <a:r>
              <a:rPr lang="en-US" dirty="0" smtClean="0"/>
              <a:t>Social responsibility</a:t>
            </a:r>
          </a:p>
          <a:p>
            <a:pPr lvl="1"/>
            <a:r>
              <a:rPr lang="en-US" dirty="0" smtClean="0"/>
              <a:t>Leadership planning</a:t>
            </a:r>
          </a:p>
          <a:p>
            <a:pPr marL="457200" lvl="1" indent="0">
              <a:buNone/>
            </a:pPr>
            <a:endParaRPr lang="en-US" dirty="0" smtClean="0"/>
          </a:p>
          <a:p>
            <a:pPr lvl="1"/>
            <a:endParaRPr lang="en-US" dirty="0"/>
          </a:p>
        </p:txBody>
      </p:sp>
      <p:sp>
        <p:nvSpPr>
          <p:cNvPr id="4" name="Donut 3"/>
          <p:cNvSpPr/>
          <p:nvPr/>
        </p:nvSpPr>
        <p:spPr>
          <a:xfrm>
            <a:off x="685536" y="1687276"/>
            <a:ext cx="4006369" cy="3953357"/>
          </a:xfrm>
          <a:prstGeom prst="donut">
            <a:avLst/>
          </a:prstGeom>
          <a:solidFill>
            <a:srgbClr val="C0504D"/>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8" name="TextBox 7"/>
          <p:cNvSpPr txBox="1"/>
          <p:nvPr/>
        </p:nvSpPr>
        <p:spPr>
          <a:xfrm>
            <a:off x="1655671" y="3383487"/>
            <a:ext cx="2109328" cy="523220"/>
          </a:xfrm>
          <a:prstGeom prst="rect">
            <a:avLst/>
          </a:prstGeom>
          <a:noFill/>
        </p:spPr>
        <p:txBody>
          <a:bodyPr wrap="square" rtlCol="0">
            <a:spAutoFit/>
          </a:bodyPr>
          <a:lstStyle/>
          <a:p>
            <a:pPr algn="ctr"/>
            <a:r>
              <a:rPr lang="en-US" sz="2800" dirty="0" smtClean="0"/>
              <a:t>Membership</a:t>
            </a:r>
            <a:endParaRPr lang="en-US" sz="2800" dirty="0"/>
          </a:p>
        </p:txBody>
      </p:sp>
    </p:spTree>
    <p:extLst>
      <p:ext uri="{BB962C8B-B14F-4D97-AF65-F5344CB8AC3E}">
        <p14:creationId xmlns:p14="http://schemas.microsoft.com/office/powerpoint/2010/main" val="3293359199"/>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and Ideas</a:t>
            </a:r>
            <a:endParaRPr lang="en-US" dirty="0"/>
          </a:p>
        </p:txBody>
      </p:sp>
      <p:sp>
        <p:nvSpPr>
          <p:cNvPr id="3" name="Content Placeholder 2"/>
          <p:cNvSpPr>
            <a:spLocks noGrp="1"/>
          </p:cNvSpPr>
          <p:nvPr>
            <p:ph idx="1"/>
          </p:nvPr>
        </p:nvSpPr>
        <p:spPr/>
        <p:txBody>
          <a:bodyPr/>
          <a:lstStyle/>
          <a:p>
            <a:r>
              <a:rPr lang="en-US" dirty="0" smtClean="0"/>
              <a:t>Questions?</a:t>
            </a:r>
          </a:p>
          <a:p>
            <a:r>
              <a:rPr lang="en-US" dirty="0" smtClean="0"/>
              <a:t>Other ideas?</a:t>
            </a:r>
          </a:p>
          <a:p>
            <a:r>
              <a:rPr lang="en-US" dirty="0" smtClean="0"/>
              <a:t>Share your stories</a:t>
            </a:r>
            <a:endParaRPr lang="en-US" dirty="0"/>
          </a:p>
        </p:txBody>
      </p:sp>
    </p:spTree>
    <p:extLst>
      <p:ext uri="{BB962C8B-B14F-4D97-AF65-F5344CB8AC3E}">
        <p14:creationId xmlns:p14="http://schemas.microsoft.com/office/powerpoint/2010/main" val="317330923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Best Practices for Membership</a:t>
            </a:r>
            <a:endParaRPr lang="en-US" dirty="0"/>
          </a:p>
        </p:txBody>
      </p:sp>
      <p:sp>
        <p:nvSpPr>
          <p:cNvPr id="3" name="Content Placeholder 2"/>
          <p:cNvSpPr>
            <a:spLocks noGrp="1"/>
          </p:cNvSpPr>
          <p:nvPr>
            <p:ph idx="1"/>
          </p:nvPr>
        </p:nvSpPr>
        <p:spPr/>
        <p:txBody>
          <a:bodyPr>
            <a:normAutofit/>
          </a:bodyPr>
          <a:lstStyle/>
          <a:p>
            <a:r>
              <a:rPr lang="en-US" dirty="0" smtClean="0"/>
              <a:t>Establishing best practices starts with identifying the answer to this question:</a:t>
            </a:r>
          </a:p>
          <a:p>
            <a:pPr lvl="1"/>
            <a:r>
              <a:rPr lang="en-US" dirty="0" smtClean="0"/>
              <a:t>What is your Club’s compelling and relevant value proposition?</a:t>
            </a:r>
          </a:p>
          <a:p>
            <a:r>
              <a:rPr lang="en-US" dirty="0" smtClean="0"/>
              <a:t>And being able to articulate the following:</a:t>
            </a:r>
          </a:p>
          <a:p>
            <a:pPr lvl="1"/>
            <a:r>
              <a:rPr lang="en-US" dirty="0" smtClean="0"/>
              <a:t>What do members “get” for their fees?</a:t>
            </a:r>
          </a:p>
          <a:p>
            <a:pPr lvl="2"/>
            <a:r>
              <a:rPr lang="en-US" dirty="0" smtClean="0"/>
              <a:t>Tangible, intangible</a:t>
            </a:r>
          </a:p>
          <a:p>
            <a:pPr lvl="2"/>
            <a:r>
              <a:rPr lang="en-US" dirty="0" smtClean="0"/>
              <a:t>Individual, group, corporation?</a:t>
            </a:r>
          </a:p>
        </p:txBody>
      </p:sp>
    </p:spTree>
    <p:extLst>
      <p:ext uri="{BB962C8B-B14F-4D97-AF65-F5344CB8AC3E}">
        <p14:creationId xmlns:p14="http://schemas.microsoft.com/office/powerpoint/2010/main" val="10120931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Membership Goals</a:t>
            </a:r>
            <a:endParaRPr lang="en-US" dirty="0"/>
          </a:p>
        </p:txBody>
      </p:sp>
      <p:sp>
        <p:nvSpPr>
          <p:cNvPr id="3" name="Content Placeholder 2"/>
          <p:cNvSpPr>
            <a:spLocks noGrp="1"/>
          </p:cNvSpPr>
          <p:nvPr>
            <p:ph idx="1"/>
          </p:nvPr>
        </p:nvSpPr>
        <p:spPr/>
        <p:txBody>
          <a:bodyPr/>
          <a:lstStyle/>
          <a:p>
            <a:r>
              <a:rPr lang="en-US" dirty="0" smtClean="0"/>
              <a:t>… and having quantifiable membership goals:</a:t>
            </a:r>
          </a:p>
          <a:p>
            <a:pPr lvl="1"/>
            <a:r>
              <a:rPr lang="en-US" dirty="0" smtClean="0"/>
              <a:t>Membership acquisition goals – Size and scale</a:t>
            </a:r>
          </a:p>
          <a:p>
            <a:pPr lvl="1"/>
            <a:r>
              <a:rPr lang="en-US" dirty="0" smtClean="0"/>
              <a:t>Membership targets – Who? What groups?</a:t>
            </a:r>
          </a:p>
          <a:p>
            <a:pPr lvl="1"/>
            <a:r>
              <a:rPr lang="en-US" dirty="0" smtClean="0"/>
              <a:t>Membership involvement/growth – What do you want them to do?</a:t>
            </a:r>
          </a:p>
          <a:p>
            <a:pPr lvl="1"/>
            <a:r>
              <a:rPr lang="en-US" dirty="0" smtClean="0"/>
              <a:t>Fee/revenue goals – </a:t>
            </a:r>
            <a:r>
              <a:rPr lang="en-US" dirty="0"/>
              <a:t>H</a:t>
            </a:r>
            <a:r>
              <a:rPr lang="en-US" dirty="0" smtClean="0"/>
              <a:t>ow does membership fit within your overall budget?</a:t>
            </a:r>
            <a:endParaRPr lang="en-US" dirty="0"/>
          </a:p>
        </p:txBody>
      </p:sp>
    </p:spTree>
    <p:extLst>
      <p:ext uri="{BB962C8B-B14F-4D97-AF65-F5344CB8AC3E}">
        <p14:creationId xmlns:p14="http://schemas.microsoft.com/office/powerpoint/2010/main" val="3780466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value proposition</a:t>
            </a:r>
            <a:endParaRPr lang="en-US" dirty="0"/>
          </a:p>
        </p:txBody>
      </p:sp>
      <p:sp>
        <p:nvSpPr>
          <p:cNvPr id="3" name="Content Placeholder 2"/>
          <p:cNvSpPr>
            <a:spLocks noGrp="1"/>
          </p:cNvSpPr>
          <p:nvPr>
            <p:ph idx="1"/>
          </p:nvPr>
        </p:nvSpPr>
        <p:spPr/>
        <p:txBody>
          <a:bodyPr>
            <a:normAutofit/>
          </a:bodyPr>
          <a:lstStyle/>
          <a:p>
            <a:r>
              <a:rPr lang="en-US" dirty="0" smtClean="0"/>
              <a:t>Club = We are an important part of the advertising community because we offer _____________.</a:t>
            </a:r>
          </a:p>
          <a:p>
            <a:r>
              <a:rPr lang="en-US" dirty="0" smtClean="0"/>
              <a:t>Membership = I value the benefits this Club offers me and I get ______________ from my association with them.</a:t>
            </a:r>
          </a:p>
        </p:txBody>
      </p:sp>
    </p:spTree>
    <p:extLst>
      <p:ext uri="{BB962C8B-B14F-4D97-AF65-F5344CB8AC3E}">
        <p14:creationId xmlns:p14="http://schemas.microsoft.com/office/powerpoint/2010/main" val="209627025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value proposition</a:t>
            </a:r>
            <a:endParaRPr lang="en-US" dirty="0"/>
          </a:p>
        </p:txBody>
      </p:sp>
      <p:sp>
        <p:nvSpPr>
          <p:cNvPr id="3" name="Content Placeholder 2"/>
          <p:cNvSpPr>
            <a:spLocks noGrp="1"/>
          </p:cNvSpPr>
          <p:nvPr>
            <p:ph idx="1"/>
          </p:nvPr>
        </p:nvSpPr>
        <p:spPr/>
        <p:txBody>
          <a:bodyPr>
            <a:normAutofit/>
          </a:bodyPr>
          <a:lstStyle/>
          <a:p>
            <a:r>
              <a:rPr lang="en-US" dirty="0" smtClean="0"/>
              <a:t>What do they “get” by being a member of your Club?</a:t>
            </a:r>
          </a:p>
          <a:p>
            <a:pPr lvl="1"/>
            <a:r>
              <a:rPr lang="en-US" dirty="0" smtClean="0"/>
              <a:t>Are these “benefits” compelling and relevant?</a:t>
            </a:r>
          </a:p>
          <a:p>
            <a:pPr lvl="1"/>
            <a:r>
              <a:rPr lang="en-US" dirty="0" smtClean="0"/>
              <a:t>Think in terms of your key targets and why they might want to join, and what they want to get </a:t>
            </a:r>
          </a:p>
          <a:p>
            <a:pPr lvl="2"/>
            <a:r>
              <a:rPr lang="en-US" dirty="0" smtClean="0"/>
              <a:t>Networking, exposure, recruitment, education, advice, ideas, inspiration, socializing</a:t>
            </a:r>
            <a:endParaRPr lang="en-US" dirty="0"/>
          </a:p>
        </p:txBody>
      </p:sp>
    </p:spTree>
    <p:extLst>
      <p:ext uri="{BB962C8B-B14F-4D97-AF65-F5344CB8AC3E}">
        <p14:creationId xmlns:p14="http://schemas.microsoft.com/office/powerpoint/2010/main" val="121075609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Developing a value proposition</a:t>
            </a:r>
            <a:endParaRPr lang="en-US" dirty="0"/>
          </a:p>
        </p:txBody>
      </p:sp>
      <p:sp>
        <p:nvSpPr>
          <p:cNvPr id="3" name="Content Placeholder 2"/>
          <p:cNvSpPr>
            <a:spLocks noGrp="1"/>
          </p:cNvSpPr>
          <p:nvPr>
            <p:ph sz="half" idx="1"/>
          </p:nvPr>
        </p:nvSpPr>
        <p:spPr/>
        <p:txBody>
          <a:bodyPr/>
          <a:lstStyle/>
          <a:p>
            <a:r>
              <a:rPr lang="en-US" dirty="0" smtClean="0"/>
              <a:t>What do members get?</a:t>
            </a:r>
          </a:p>
          <a:p>
            <a:pPr lvl="1"/>
            <a:r>
              <a:rPr lang="en-US" dirty="0" smtClean="0"/>
              <a:t>Discounts to events</a:t>
            </a:r>
          </a:p>
          <a:p>
            <a:pPr lvl="1"/>
            <a:r>
              <a:rPr lang="en-US" dirty="0" smtClean="0"/>
              <a:t>Tiered fees based on #s</a:t>
            </a:r>
          </a:p>
          <a:p>
            <a:pPr lvl="1"/>
            <a:r>
              <a:rPr lang="en-US" dirty="0"/>
              <a:t>E</a:t>
            </a:r>
            <a:r>
              <a:rPr lang="en-US" dirty="0" smtClean="0"/>
              <a:t>xclusive information</a:t>
            </a:r>
          </a:p>
          <a:p>
            <a:pPr lvl="1"/>
            <a:r>
              <a:rPr lang="en-US" dirty="0" smtClean="0"/>
              <a:t>Resources or tools</a:t>
            </a:r>
          </a:p>
          <a:p>
            <a:pPr lvl="1"/>
            <a:r>
              <a:rPr lang="en-US" dirty="0" smtClean="0"/>
              <a:t>Network affiliation</a:t>
            </a:r>
          </a:p>
          <a:p>
            <a:pPr marL="457200" lvl="1" indent="0">
              <a:buNone/>
            </a:pPr>
            <a:endParaRPr lang="en-US" dirty="0" smtClean="0"/>
          </a:p>
          <a:p>
            <a:pPr marL="457200" lvl="1" indent="0">
              <a:buNone/>
            </a:pPr>
            <a:endParaRPr lang="en-US" dirty="0"/>
          </a:p>
        </p:txBody>
      </p:sp>
      <p:sp>
        <p:nvSpPr>
          <p:cNvPr id="4" name="Content Placeholder 3"/>
          <p:cNvSpPr>
            <a:spLocks noGrp="1"/>
          </p:cNvSpPr>
          <p:nvPr>
            <p:ph sz="half" idx="2"/>
          </p:nvPr>
        </p:nvSpPr>
        <p:spPr>
          <a:xfrm>
            <a:off x="4648200" y="1600200"/>
            <a:ext cx="4330358" cy="4525963"/>
          </a:xfrm>
        </p:spPr>
        <p:txBody>
          <a:bodyPr/>
          <a:lstStyle/>
          <a:p>
            <a:r>
              <a:rPr lang="en-US" dirty="0" smtClean="0"/>
              <a:t>What does the Club get?</a:t>
            </a:r>
          </a:p>
          <a:p>
            <a:pPr lvl="1"/>
            <a:r>
              <a:rPr lang="en-US" dirty="0" smtClean="0"/>
              <a:t>Revenue</a:t>
            </a:r>
          </a:p>
          <a:p>
            <a:pPr lvl="1"/>
            <a:r>
              <a:rPr lang="en-US" dirty="0" smtClean="0"/>
              <a:t>Volunteer base</a:t>
            </a:r>
          </a:p>
          <a:p>
            <a:pPr lvl="1"/>
            <a:r>
              <a:rPr lang="en-US" dirty="0" smtClean="0"/>
              <a:t>New leadership pool</a:t>
            </a:r>
          </a:p>
          <a:p>
            <a:pPr lvl="1"/>
            <a:r>
              <a:rPr lang="en-US" dirty="0" smtClean="0"/>
              <a:t>Exposure/awareness</a:t>
            </a:r>
            <a:endParaRPr lang="en-US" dirty="0"/>
          </a:p>
        </p:txBody>
      </p:sp>
    </p:spTree>
    <p:extLst>
      <p:ext uri="{BB962C8B-B14F-4D97-AF65-F5344CB8AC3E}">
        <p14:creationId xmlns:p14="http://schemas.microsoft.com/office/powerpoint/2010/main" val="139905618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Value for the $$$</a:t>
            </a:r>
            <a:endParaRPr lang="en-US" dirty="0"/>
          </a:p>
        </p:txBody>
      </p:sp>
      <p:sp>
        <p:nvSpPr>
          <p:cNvPr id="3" name="Content Placeholder 2"/>
          <p:cNvSpPr>
            <a:spLocks noGrp="1"/>
          </p:cNvSpPr>
          <p:nvPr>
            <p:ph idx="1"/>
          </p:nvPr>
        </p:nvSpPr>
        <p:spPr/>
        <p:txBody>
          <a:bodyPr>
            <a:normAutofit lnSpcReduction="10000"/>
          </a:bodyPr>
          <a:lstStyle/>
          <a:p>
            <a:r>
              <a:rPr lang="en-US" dirty="0" smtClean="0"/>
              <a:t>Club membership pricing strategies come in all shapes and sizes</a:t>
            </a:r>
          </a:p>
          <a:p>
            <a:r>
              <a:rPr lang="en-US" dirty="0" smtClean="0"/>
              <a:t>Consider some successful strategies:</a:t>
            </a:r>
          </a:p>
          <a:p>
            <a:pPr lvl="1"/>
            <a:r>
              <a:rPr lang="en-US" dirty="0" smtClean="0"/>
              <a:t>Tiered pricing with specific benefits, discounts etc.</a:t>
            </a:r>
          </a:p>
          <a:p>
            <a:pPr lvl="1"/>
            <a:r>
              <a:rPr lang="en-US" dirty="0" smtClean="0"/>
              <a:t>Individual vs. corporate pricing</a:t>
            </a:r>
          </a:p>
          <a:p>
            <a:pPr lvl="1"/>
            <a:r>
              <a:rPr lang="en-US" dirty="0" smtClean="0"/>
              <a:t>Corporate price </a:t>
            </a:r>
            <a:r>
              <a:rPr lang="en-US" dirty="0" err="1" smtClean="0"/>
              <a:t>tiering</a:t>
            </a:r>
            <a:endParaRPr lang="en-US" dirty="0" smtClean="0"/>
          </a:p>
          <a:p>
            <a:pPr lvl="2"/>
            <a:r>
              <a:rPr lang="en-US" dirty="0" smtClean="0"/>
              <a:t>$$ for xx employees</a:t>
            </a:r>
          </a:p>
          <a:p>
            <a:pPr lvl="2"/>
            <a:r>
              <a:rPr lang="en-US" dirty="0" smtClean="0"/>
              <a:t>Special benefits – e.g. National American Advertising Award Gala tickets </a:t>
            </a:r>
          </a:p>
          <a:p>
            <a:pPr lvl="2"/>
            <a:r>
              <a:rPr lang="en-US" dirty="0" smtClean="0"/>
              <a:t>Sponsorship opportunities for highest levels</a:t>
            </a:r>
            <a:endParaRPr lang="en-US" dirty="0"/>
          </a:p>
        </p:txBody>
      </p:sp>
    </p:spTree>
    <p:extLst>
      <p:ext uri="{BB962C8B-B14F-4D97-AF65-F5344CB8AC3E}">
        <p14:creationId xmlns:p14="http://schemas.microsoft.com/office/powerpoint/2010/main" val="104496377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membership cycle</a:t>
            </a:r>
            <a:endParaRPr lang="en-US" dirty="0"/>
          </a:p>
        </p:txBody>
      </p:sp>
      <p:sp>
        <p:nvSpPr>
          <p:cNvPr id="4" name="Donut 3"/>
          <p:cNvSpPr/>
          <p:nvPr/>
        </p:nvSpPr>
        <p:spPr>
          <a:xfrm>
            <a:off x="2575536" y="1914046"/>
            <a:ext cx="4006369" cy="3953357"/>
          </a:xfrm>
          <a:prstGeom prst="donut">
            <a:avLst/>
          </a:prstGeom>
          <a:solidFill>
            <a:schemeClr val="accent2"/>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5" name="TextBox 4"/>
          <p:cNvSpPr txBox="1"/>
          <p:nvPr/>
        </p:nvSpPr>
        <p:spPr>
          <a:xfrm>
            <a:off x="3952711" y="2218181"/>
            <a:ext cx="1269876" cy="523220"/>
          </a:xfrm>
          <a:prstGeom prst="rect">
            <a:avLst/>
          </a:prstGeom>
          <a:noFill/>
        </p:spPr>
        <p:txBody>
          <a:bodyPr wrap="square" rtlCol="0">
            <a:spAutoFit/>
          </a:bodyPr>
          <a:lstStyle/>
          <a:p>
            <a:pPr algn="ctr"/>
            <a:r>
              <a:rPr lang="en-US" sz="2800" dirty="0" smtClean="0"/>
              <a:t>Attract</a:t>
            </a:r>
            <a:endParaRPr lang="en-US" sz="2800" dirty="0"/>
          </a:p>
        </p:txBody>
      </p:sp>
      <p:sp>
        <p:nvSpPr>
          <p:cNvPr id="6" name="TextBox 5"/>
          <p:cNvSpPr txBox="1"/>
          <p:nvPr/>
        </p:nvSpPr>
        <p:spPr>
          <a:xfrm>
            <a:off x="5178271" y="4463477"/>
            <a:ext cx="1269876" cy="523220"/>
          </a:xfrm>
          <a:prstGeom prst="rect">
            <a:avLst/>
          </a:prstGeom>
          <a:noFill/>
        </p:spPr>
        <p:txBody>
          <a:bodyPr wrap="square" rtlCol="0">
            <a:spAutoFit/>
          </a:bodyPr>
          <a:lstStyle/>
          <a:p>
            <a:pPr algn="ctr"/>
            <a:r>
              <a:rPr lang="en-US" sz="2800" dirty="0" smtClean="0"/>
              <a:t>Retain</a:t>
            </a:r>
            <a:endParaRPr lang="en-US" sz="2800" dirty="0"/>
          </a:p>
        </p:txBody>
      </p:sp>
      <p:sp>
        <p:nvSpPr>
          <p:cNvPr id="7" name="TextBox 6"/>
          <p:cNvSpPr txBox="1"/>
          <p:nvPr/>
        </p:nvSpPr>
        <p:spPr>
          <a:xfrm>
            <a:off x="2799433" y="4463477"/>
            <a:ext cx="1269876" cy="523220"/>
          </a:xfrm>
          <a:prstGeom prst="rect">
            <a:avLst/>
          </a:prstGeom>
          <a:noFill/>
        </p:spPr>
        <p:txBody>
          <a:bodyPr wrap="square" rtlCol="0">
            <a:spAutoFit/>
          </a:bodyPr>
          <a:lstStyle/>
          <a:p>
            <a:pPr algn="ctr"/>
            <a:r>
              <a:rPr lang="en-US" sz="2800" dirty="0" smtClean="0"/>
              <a:t>Grow</a:t>
            </a:r>
            <a:endParaRPr lang="en-US" sz="2800" dirty="0"/>
          </a:p>
        </p:txBody>
      </p:sp>
    </p:spTree>
    <p:extLst>
      <p:ext uri="{BB962C8B-B14F-4D97-AF65-F5344CB8AC3E}">
        <p14:creationId xmlns:p14="http://schemas.microsoft.com/office/powerpoint/2010/main" val="859618150"/>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2594</TotalTime>
  <Words>1018</Words>
  <Application>Microsoft Macintosh PowerPoint</Application>
  <PresentationFormat>On-screen Show (4:3)</PresentationFormat>
  <Paragraphs>135</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Best Practices for Membership September 28, 2013</vt:lpstr>
      <vt:lpstr>PowerPoint Presentation</vt:lpstr>
      <vt:lpstr>Best Practices for Membership</vt:lpstr>
      <vt:lpstr>Membership Goals</vt:lpstr>
      <vt:lpstr>Developing a value proposition</vt:lpstr>
      <vt:lpstr>Developing a value proposition</vt:lpstr>
      <vt:lpstr>Developing a value proposition</vt:lpstr>
      <vt:lpstr>Value for the $$$</vt:lpstr>
      <vt:lpstr>The membership cycle</vt:lpstr>
      <vt:lpstr>How to attract members?</vt:lpstr>
      <vt:lpstr>How to attract members?</vt:lpstr>
      <vt:lpstr>A story</vt:lpstr>
      <vt:lpstr>How to retain members?</vt:lpstr>
      <vt:lpstr>How to retain members?</vt:lpstr>
      <vt:lpstr>How to retain members?</vt:lpstr>
      <vt:lpstr>How to retain members?</vt:lpstr>
      <vt:lpstr>A story</vt:lpstr>
      <vt:lpstr>How to grow members?</vt:lpstr>
      <vt:lpstr>How to grow members?</vt:lpstr>
      <vt:lpstr>Be member-centric</vt:lpstr>
      <vt:lpstr>Be member-centric</vt:lpstr>
      <vt:lpstr>Be member-centric</vt:lpstr>
      <vt:lpstr>Discussion and Ideas</vt:lpstr>
    </vt:vector>
  </TitlesOfParts>
  <Company>Landor Associates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Practices for Membership September 28, 2013</dc:title>
  <dc:creator>Landor KS&amp;T</dc:creator>
  <cp:lastModifiedBy>Landor KS&amp;T</cp:lastModifiedBy>
  <cp:revision>23</cp:revision>
  <dcterms:created xsi:type="dcterms:W3CDTF">2013-09-27T18:02:06Z</dcterms:created>
  <dcterms:modified xsi:type="dcterms:W3CDTF">2013-09-29T13:17:03Z</dcterms:modified>
</cp:coreProperties>
</file>